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85" r:id="rId3"/>
    <p:sldId id="266" r:id="rId4"/>
    <p:sldId id="276" r:id="rId5"/>
    <p:sldId id="267" r:id="rId6"/>
    <p:sldId id="283" r:id="rId7"/>
    <p:sldId id="268" r:id="rId8"/>
    <p:sldId id="272" r:id="rId9"/>
    <p:sldId id="284" r:id="rId10"/>
    <p:sldId id="274" r:id="rId11"/>
    <p:sldId id="271" r:id="rId12"/>
    <p:sldId id="270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nevieve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2" autoAdjust="0"/>
    <p:restoredTop sz="94690" autoAdjust="0"/>
  </p:normalViewPr>
  <p:slideViewPr>
    <p:cSldViewPr>
      <p:cViewPr varScale="1">
        <p:scale>
          <a:sx n="107" d="100"/>
          <a:sy n="107" d="100"/>
        </p:scale>
        <p:origin x="169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5076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16784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57592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1639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06360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2523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55793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03983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8243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085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9170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70204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Des mots difficiles!</a:t>
            </a:r>
            <a:br>
              <a:rPr lang="fr-CA" dirty="0"/>
            </a:br>
            <a:r>
              <a:rPr lang="fr-CA" sz="1600" dirty="0"/>
              <a:t>mots du chapitre 3</a:t>
            </a:r>
          </a:p>
        </p:txBody>
      </p:sp>
      <p:pic>
        <p:nvPicPr>
          <p:cNvPr id="4" name="image3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1736" y="1600200"/>
            <a:ext cx="4740527" cy="452596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6A0055F-4747-0743-BD2A-8CB5CA5C8F4A}"/>
              </a:ext>
            </a:extLst>
          </p:cNvPr>
          <p:cNvSpPr txBox="1"/>
          <p:nvPr/>
        </p:nvSpPr>
        <p:spPr>
          <a:xfrm>
            <a:off x="457200" y="6309320"/>
            <a:ext cx="3821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900" dirty="0"/>
              <a:t>Beaudet, Pascale (2016). Le virus de </a:t>
            </a:r>
            <a:r>
              <a:rPr lang="fr-CA" sz="900" dirty="0" err="1"/>
              <a:t>Bélinda</a:t>
            </a:r>
            <a:r>
              <a:rPr lang="fr-CA" sz="900" dirty="0"/>
              <a:t>. Montréal : Éd. La Courte Échelle.</a:t>
            </a:r>
          </a:p>
          <a:p>
            <a:r>
              <a:rPr lang="fr-CA" sz="900" dirty="0"/>
              <a:t>Illustrations d’Alain Reno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BFFA91A-C480-C140-AAD5-EC7B278FC949}"/>
              </a:ext>
            </a:extLst>
          </p:cNvPr>
          <p:cNvSpPr txBox="1"/>
          <p:nvPr/>
        </p:nvSpPr>
        <p:spPr>
          <a:xfrm>
            <a:off x="6091501" y="6309320"/>
            <a:ext cx="2595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00" dirty="0"/>
              <a:t>© Futé | Matériel protégé par des droits d’auteurs.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A26FBBD-1076-CA4F-B27A-56BC5034E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01" y="5733256"/>
            <a:ext cx="1071895" cy="4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8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4840808" y="1795670"/>
            <a:ext cx="2160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>
                <a:solidFill>
                  <a:srgbClr val="FF6600"/>
                </a:solidFill>
              </a:rPr>
              <a:t>x</a:t>
            </a:r>
            <a:endParaRPr lang="fr-CA" sz="8000" dirty="0"/>
          </a:p>
        </p:txBody>
      </p: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/>
              <a:t>si</a:t>
            </a:r>
            <a:r>
              <a:rPr lang="fr-CA" dirty="0">
                <a:solidFill>
                  <a:srgbClr val="FF6600"/>
                </a:solidFill>
              </a:rPr>
              <a:t>x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030588" y="1795671"/>
            <a:ext cx="18375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di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1368152" cy="12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150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59832" y="1700808"/>
            <a:ext cx="1440160" cy="1470025"/>
          </a:xfrm>
        </p:spPr>
        <p:txBody>
          <a:bodyPr>
            <a:normAutofit/>
          </a:bodyPr>
          <a:lstStyle/>
          <a:p>
            <a:r>
              <a:rPr lang="fr-CA" sz="8000" dirty="0" err="1">
                <a:solidFill>
                  <a:srgbClr val="FF6600"/>
                </a:solidFill>
              </a:rPr>
              <a:t>ec</a:t>
            </a:r>
            <a:endParaRPr lang="fr-CA" sz="8000" dirty="0">
              <a:solidFill>
                <a:srgbClr val="FF66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/>
              <a:t>b</a:t>
            </a:r>
            <a:r>
              <a:rPr lang="fr-CA" sz="4400" dirty="0">
                <a:solidFill>
                  <a:srgbClr val="FF6600"/>
                </a:solidFill>
              </a:rPr>
              <a:t>ec</a:t>
            </a:r>
            <a:endParaRPr lang="fr-CA" sz="4400" dirty="0"/>
          </a:p>
          <a:p>
            <a:r>
              <a:rPr lang="fr-CA" sz="4400" dirty="0">
                <a:solidFill>
                  <a:srgbClr val="898989"/>
                </a:solidFill>
              </a:rPr>
              <a:t>r</a:t>
            </a:r>
            <a:r>
              <a:rPr lang="fr-CA" sz="4400" dirty="0">
                <a:solidFill>
                  <a:srgbClr val="FF6600"/>
                </a:solidFill>
              </a:rPr>
              <a:t>ec</a:t>
            </a:r>
            <a:r>
              <a:rPr lang="fr-CA" sz="4400" dirty="0">
                <a:solidFill>
                  <a:schemeClr val="bg1">
                    <a:lumMod val="50000"/>
                  </a:schemeClr>
                </a:solidFill>
              </a:rPr>
              <a:t>tangle</a:t>
            </a:r>
          </a:p>
          <a:p>
            <a:r>
              <a:rPr lang="fr-CA" sz="4400" dirty="0">
                <a:solidFill>
                  <a:schemeClr val="bg1">
                    <a:lumMod val="50000"/>
                  </a:schemeClr>
                </a:solidFill>
              </a:rPr>
              <a:t>l</a:t>
            </a:r>
            <a:r>
              <a:rPr lang="fr-CA" sz="4400" dirty="0">
                <a:solidFill>
                  <a:srgbClr val="FF6600"/>
                </a:solidFill>
              </a:rPr>
              <a:t>ec</a:t>
            </a:r>
            <a:r>
              <a:rPr lang="fr-CA" sz="4400" dirty="0"/>
              <a:t>ture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214309" y="1790267"/>
            <a:ext cx="2877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tricité</a:t>
            </a:r>
            <a:endParaRPr lang="fr-CA" sz="8000" dirty="0"/>
          </a:p>
        </p:txBody>
      </p:sp>
      <p:sp>
        <p:nvSpPr>
          <p:cNvPr id="6" name="ZoneTexte 5"/>
          <p:cNvSpPr txBox="1"/>
          <p:nvPr/>
        </p:nvSpPr>
        <p:spPr>
          <a:xfrm>
            <a:off x="2483768" y="1772816"/>
            <a:ext cx="18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él</a:t>
            </a:r>
            <a:endParaRPr lang="fr-CA" sz="8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1368152" cy="12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71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788024" y="1670943"/>
            <a:ext cx="1440160" cy="1470025"/>
          </a:xfrm>
        </p:spPr>
        <p:txBody>
          <a:bodyPr>
            <a:normAutofit/>
          </a:bodyPr>
          <a:lstStyle/>
          <a:p>
            <a:r>
              <a:rPr lang="fr-CA" sz="8000" dirty="0">
                <a:solidFill>
                  <a:srgbClr val="FF6600"/>
                </a:solidFill>
              </a:rPr>
              <a:t>ci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/>
              <a:t>i</a:t>
            </a:r>
            <a:r>
              <a:rPr lang="fr-CA" sz="4400" dirty="0">
                <a:solidFill>
                  <a:srgbClr val="FF6600"/>
                </a:solidFill>
              </a:rPr>
              <a:t>ci</a:t>
            </a:r>
            <a:endParaRPr lang="fr-CA" sz="4400" dirty="0"/>
          </a:p>
          <a:p>
            <a:r>
              <a:rPr lang="fr-CA" sz="4400" dirty="0">
                <a:solidFill>
                  <a:srgbClr val="898989"/>
                </a:solidFill>
              </a:rPr>
              <a:t>s</a:t>
            </a:r>
            <a:r>
              <a:rPr lang="fr-CA" sz="4400" dirty="0">
                <a:solidFill>
                  <a:srgbClr val="FF6600"/>
                </a:solidFill>
              </a:rPr>
              <a:t>ci</a:t>
            </a:r>
            <a:r>
              <a:rPr lang="fr-CA" sz="4400" dirty="0">
                <a:solidFill>
                  <a:srgbClr val="898989"/>
                </a:solidFill>
              </a:rPr>
              <a:t>e</a:t>
            </a:r>
          </a:p>
          <a:p>
            <a:r>
              <a:rPr lang="fr-CA" sz="4400" dirty="0">
                <a:solidFill>
                  <a:srgbClr val="FF6600"/>
                </a:solidFill>
              </a:rPr>
              <a:t>ci</a:t>
            </a:r>
            <a:r>
              <a:rPr lang="fr-CA" sz="4400" dirty="0">
                <a:solidFill>
                  <a:schemeClr val="bg1">
                    <a:lumMod val="50000"/>
                  </a:schemeClr>
                </a:solidFill>
              </a:rPr>
              <a:t>gogne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796136" y="1772816"/>
            <a:ext cx="2877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té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479480" y="1772816"/>
            <a:ext cx="30286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électri</a:t>
            </a:r>
            <a:endParaRPr lang="fr-CA" sz="8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1368152" cy="12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63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83968" y="1700808"/>
            <a:ext cx="1903784" cy="1470025"/>
          </a:xfrm>
        </p:spPr>
        <p:txBody>
          <a:bodyPr>
            <a:normAutofit/>
          </a:bodyPr>
          <a:lstStyle/>
          <a:p>
            <a:r>
              <a:rPr lang="fr-CA" sz="8000" dirty="0" err="1">
                <a:solidFill>
                  <a:srgbClr val="FF6600"/>
                </a:solidFill>
              </a:rPr>
              <a:t>ien</a:t>
            </a:r>
            <a:endParaRPr lang="fr-CA" sz="8000" dirty="0">
              <a:solidFill>
                <a:srgbClr val="FF66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endParaRPr lang="fr-CA" sz="4400" dirty="0"/>
          </a:p>
          <a:p>
            <a:endParaRPr lang="fr-CA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524000" y="3653408"/>
            <a:ext cx="6400800" cy="256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4400" dirty="0"/>
              <a:t>le t</a:t>
            </a:r>
            <a:r>
              <a:rPr lang="fr-CA" sz="4400" dirty="0">
                <a:solidFill>
                  <a:srgbClr val="FF6600"/>
                </a:solidFill>
              </a:rPr>
              <a:t>ien</a:t>
            </a:r>
            <a:endParaRPr lang="fr-CA" sz="4400" dirty="0"/>
          </a:p>
          <a:p>
            <a:r>
              <a:rPr lang="fr-CA" sz="4400" dirty="0">
                <a:solidFill>
                  <a:srgbClr val="898989"/>
                </a:solidFill>
              </a:rPr>
              <a:t>ch</a:t>
            </a:r>
            <a:r>
              <a:rPr lang="fr-CA" sz="4400" dirty="0">
                <a:solidFill>
                  <a:srgbClr val="FF6600"/>
                </a:solidFill>
              </a:rPr>
              <a:t>ien</a:t>
            </a:r>
            <a:endParaRPr lang="fr-CA" sz="4400" dirty="0">
              <a:solidFill>
                <a:srgbClr val="898989"/>
              </a:solidFill>
            </a:endParaRPr>
          </a:p>
          <a:p>
            <a:r>
              <a:rPr lang="fr-CA" sz="4400" dirty="0">
                <a:solidFill>
                  <a:srgbClr val="898989"/>
                </a:solidFill>
              </a:rPr>
              <a:t>b</a:t>
            </a:r>
            <a:r>
              <a:rPr lang="fr-CA" sz="4400" dirty="0">
                <a:solidFill>
                  <a:srgbClr val="FF6600"/>
                </a:solidFill>
              </a:rPr>
              <a:t>ien</a:t>
            </a:r>
            <a:r>
              <a:rPr lang="fr-CA" sz="4400" dirty="0">
                <a:solidFill>
                  <a:srgbClr val="898989"/>
                </a:solidFill>
              </a:rPr>
              <a:t>tôt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627784" y="1772816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prév</a:t>
            </a:r>
            <a:endParaRPr lang="fr-CA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5764560" y="1772816"/>
            <a:ext cx="11837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t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1368152" cy="12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818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8032" y="1744235"/>
            <a:ext cx="7772400" cy="1470025"/>
          </a:xfrm>
        </p:spPr>
        <p:txBody>
          <a:bodyPr>
            <a:normAutofit/>
          </a:bodyPr>
          <a:lstStyle/>
          <a:p>
            <a:r>
              <a:rPr lang="fr-CA" sz="8000" dirty="0">
                <a:solidFill>
                  <a:srgbClr val="FF6600"/>
                </a:solidFill>
              </a:rPr>
              <a:t>s</a:t>
            </a:r>
            <a:endParaRPr lang="fr-CA" sz="8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/>
              <a:t>mai</a:t>
            </a:r>
            <a:r>
              <a:rPr lang="fr-CA" sz="4400" dirty="0">
                <a:solidFill>
                  <a:srgbClr val="FF6600"/>
                </a:solidFill>
              </a:rPr>
              <a:t>s</a:t>
            </a:r>
            <a:r>
              <a:rPr lang="fr-CA" sz="4400" dirty="0"/>
              <a:t>on</a:t>
            </a:r>
            <a:endParaRPr lang="fr-CA" sz="4400" dirty="0">
              <a:solidFill>
                <a:srgbClr val="FF6600"/>
              </a:solidFill>
            </a:endParaRPr>
          </a:p>
          <a:p>
            <a:r>
              <a:rPr lang="fr-CA" sz="4400" dirty="0"/>
              <a:t>rai</a:t>
            </a:r>
            <a:r>
              <a:rPr lang="fr-CA" sz="4400" dirty="0">
                <a:solidFill>
                  <a:srgbClr val="FF6600"/>
                </a:solidFill>
              </a:rPr>
              <a:t>s</a:t>
            </a:r>
            <a:r>
              <a:rPr lang="fr-CA" sz="4400" dirty="0"/>
              <a:t>onnable</a:t>
            </a:r>
            <a:endParaRPr lang="fr-CA" sz="4400" dirty="0">
              <a:solidFill>
                <a:srgbClr val="FF6600"/>
              </a:solidFill>
            </a:endParaRPr>
          </a:p>
          <a:p>
            <a:r>
              <a:rPr lang="fr-CA" sz="4400" dirty="0">
                <a:solidFill>
                  <a:srgbClr val="898989"/>
                </a:solidFill>
              </a:rPr>
              <a:t>hé</a:t>
            </a:r>
            <a:r>
              <a:rPr lang="fr-CA" sz="4400" dirty="0">
                <a:solidFill>
                  <a:srgbClr val="FF6600"/>
                </a:solidFill>
              </a:rPr>
              <a:t>s</a:t>
            </a:r>
            <a:r>
              <a:rPr lang="fr-CA" sz="4400" dirty="0">
                <a:solidFill>
                  <a:srgbClr val="898989"/>
                </a:solidFill>
              </a:rPr>
              <a:t>ite</a:t>
            </a:r>
            <a:endParaRPr lang="fr-CA" sz="4400" dirty="0">
              <a:solidFill>
                <a:srgbClr val="FF66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987824" y="1817529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épi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716016" y="1817529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ode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1368152" cy="12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740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779912" y="1742951"/>
            <a:ext cx="1296144" cy="1470025"/>
          </a:xfrm>
        </p:spPr>
        <p:txBody>
          <a:bodyPr>
            <a:normAutofit/>
          </a:bodyPr>
          <a:lstStyle/>
          <a:p>
            <a:pPr algn="l"/>
            <a:r>
              <a:rPr lang="fr-CA" sz="8000" dirty="0">
                <a:solidFill>
                  <a:srgbClr val="FF6600"/>
                </a:solidFill>
              </a:rPr>
              <a:t>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>
                <a:solidFill>
                  <a:srgbClr val="FF6600"/>
                </a:solidFill>
              </a:rPr>
              <a:t>es</a:t>
            </a:r>
            <a:r>
              <a:rPr lang="fr-CA" sz="4400" dirty="0"/>
              <a:t>pion</a:t>
            </a:r>
          </a:p>
          <a:p>
            <a:r>
              <a:rPr lang="fr-CA" sz="4400" dirty="0"/>
              <a:t>r</a:t>
            </a:r>
            <a:r>
              <a:rPr lang="fr-CA" sz="4400" dirty="0">
                <a:solidFill>
                  <a:srgbClr val="FF6600"/>
                </a:solidFill>
              </a:rPr>
              <a:t>es</a:t>
            </a:r>
            <a:r>
              <a:rPr lang="fr-CA" sz="4400" dirty="0"/>
              <a:t>te</a:t>
            </a:r>
          </a:p>
          <a:p>
            <a:r>
              <a:rPr lang="fr-CA" sz="4400" dirty="0"/>
              <a:t>princ</a:t>
            </a:r>
            <a:r>
              <a:rPr lang="fr-CA" sz="4400" dirty="0">
                <a:solidFill>
                  <a:srgbClr val="FF6600"/>
                </a:solidFill>
              </a:rPr>
              <a:t>esse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716210" y="1817529"/>
            <a:ext cx="14237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qu</a:t>
            </a:r>
            <a:endParaRPr lang="fr-CA" sz="8000" dirty="0"/>
          </a:p>
        </p:txBody>
      </p:sp>
      <p:sp>
        <p:nvSpPr>
          <p:cNvPr id="6" name="ZoneTexte 5"/>
          <p:cNvSpPr txBox="1"/>
          <p:nvPr/>
        </p:nvSpPr>
        <p:spPr>
          <a:xfrm>
            <a:off x="4694437" y="1817529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tion</a:t>
            </a:r>
            <a:endParaRPr lang="fr-CA" sz="8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1368152" cy="12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57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/>
              <a:t>po</a:t>
            </a:r>
            <a:r>
              <a:rPr lang="fr-CA" sz="4400" dirty="0">
                <a:solidFill>
                  <a:srgbClr val="FF6600"/>
                </a:solidFill>
              </a:rPr>
              <a:t>tion</a:t>
            </a:r>
            <a:endParaRPr lang="fr-CA" sz="4400" dirty="0"/>
          </a:p>
          <a:p>
            <a:r>
              <a:rPr lang="fr-CA" sz="4400" dirty="0"/>
              <a:t>puni</a:t>
            </a:r>
            <a:r>
              <a:rPr lang="fr-CA" sz="4400" dirty="0">
                <a:solidFill>
                  <a:srgbClr val="FF6600"/>
                </a:solidFill>
              </a:rPr>
              <a:t>tion</a:t>
            </a:r>
          </a:p>
          <a:p>
            <a:r>
              <a:rPr lang="fr-CA" sz="4400" dirty="0"/>
              <a:t>ra</a:t>
            </a:r>
            <a:r>
              <a:rPr lang="fr-CA" sz="4400" dirty="0">
                <a:solidFill>
                  <a:srgbClr val="FF6600"/>
                </a:solidFill>
              </a:rPr>
              <a:t>tion</a:t>
            </a:r>
            <a:endParaRPr lang="fr-CA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2572194" y="1772816"/>
            <a:ext cx="2143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solu</a:t>
            </a:r>
            <a:endParaRPr lang="fr-CA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4283968" y="1772816"/>
            <a:ext cx="2160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>
                <a:solidFill>
                  <a:srgbClr val="FF6600"/>
                </a:solidFill>
              </a:rPr>
              <a:t>tion</a:t>
            </a:r>
            <a:endParaRPr lang="fr-CA" sz="8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1368152" cy="12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452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3779912" y="1772816"/>
            <a:ext cx="2160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>
                <a:solidFill>
                  <a:srgbClr val="FF6600"/>
                </a:solidFill>
              </a:rPr>
              <a:t>ah</a:t>
            </a:r>
            <a:endParaRPr lang="fr-CA" sz="8000" dirty="0"/>
          </a:p>
        </p:txBody>
      </p: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ZoneTexte 7"/>
          <p:cNvSpPr txBox="1"/>
          <p:nvPr/>
        </p:nvSpPr>
        <p:spPr>
          <a:xfrm>
            <a:off x="4894684" y="1772816"/>
            <a:ext cx="757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1368152" cy="12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68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700808"/>
            <a:ext cx="7772400" cy="1470025"/>
          </a:xfrm>
        </p:spPr>
        <p:txBody>
          <a:bodyPr>
            <a:normAutofit/>
          </a:bodyPr>
          <a:lstStyle/>
          <a:p>
            <a:r>
              <a:rPr lang="fr-CA" sz="8000" dirty="0" err="1">
                <a:solidFill>
                  <a:srgbClr val="FF6600"/>
                </a:solidFill>
              </a:rPr>
              <a:t>ette</a:t>
            </a:r>
            <a:endParaRPr lang="fr-CA" sz="8000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/>
              <a:t>salop</a:t>
            </a:r>
            <a:r>
              <a:rPr lang="fr-CA" sz="4400" dirty="0">
                <a:solidFill>
                  <a:srgbClr val="FF6600"/>
                </a:solidFill>
              </a:rPr>
              <a:t>ette</a:t>
            </a:r>
          </a:p>
          <a:p>
            <a:r>
              <a:rPr lang="fr-CA" sz="4400" dirty="0" err="1">
                <a:solidFill>
                  <a:srgbClr val="898989"/>
                </a:solidFill>
              </a:rPr>
              <a:t>trotinn</a:t>
            </a:r>
            <a:r>
              <a:rPr lang="fr-CA" sz="4400" dirty="0" err="1">
                <a:solidFill>
                  <a:srgbClr val="FF6600"/>
                </a:solidFill>
              </a:rPr>
              <a:t>ette</a:t>
            </a:r>
            <a:endParaRPr lang="fr-CA" sz="4400" dirty="0">
              <a:solidFill>
                <a:srgbClr val="898989"/>
              </a:solidFill>
            </a:endParaRPr>
          </a:p>
          <a:p>
            <a:r>
              <a:rPr lang="fr-CA" sz="4400" dirty="0">
                <a:solidFill>
                  <a:srgbClr val="898989"/>
                </a:solidFill>
              </a:rPr>
              <a:t>l</a:t>
            </a:r>
            <a:r>
              <a:rPr lang="fr-CA" sz="4400" dirty="0">
                <a:solidFill>
                  <a:srgbClr val="FF6600"/>
                </a:solidFill>
              </a:rPr>
              <a:t>ett</a:t>
            </a:r>
            <a:r>
              <a:rPr lang="fr-CA" sz="4400" dirty="0">
                <a:solidFill>
                  <a:srgbClr val="898989"/>
                </a:solidFill>
              </a:rPr>
              <a:t>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419872" y="1772816"/>
            <a:ext cx="2016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c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1368152" cy="12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82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1700808"/>
            <a:ext cx="7772400" cy="1470025"/>
          </a:xfrm>
        </p:spPr>
        <p:txBody>
          <a:bodyPr>
            <a:normAutofit/>
          </a:bodyPr>
          <a:lstStyle/>
          <a:p>
            <a:r>
              <a:rPr lang="fr-CA" sz="8000" dirty="0">
                <a:solidFill>
                  <a:srgbClr val="FF6600"/>
                </a:solidFill>
              </a:rPr>
              <a:t>y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/>
              <a:t>vo</a:t>
            </a:r>
            <a:r>
              <a:rPr lang="fr-CA" sz="4400" dirty="0">
                <a:solidFill>
                  <a:srgbClr val="FF6600"/>
                </a:solidFill>
              </a:rPr>
              <a:t>y</a:t>
            </a:r>
            <a:r>
              <a:rPr lang="fr-CA" sz="4400" dirty="0"/>
              <a:t>age</a:t>
            </a:r>
          </a:p>
          <a:p>
            <a:r>
              <a:rPr lang="fr-CA" sz="4400" dirty="0"/>
              <a:t>pa</a:t>
            </a:r>
            <a:r>
              <a:rPr lang="fr-CA" sz="4400" dirty="0">
                <a:solidFill>
                  <a:srgbClr val="FF6600"/>
                </a:solidFill>
              </a:rPr>
              <a:t>y</a:t>
            </a:r>
            <a:r>
              <a:rPr lang="fr-CA" sz="4400" dirty="0"/>
              <a:t>er</a:t>
            </a:r>
          </a:p>
          <a:p>
            <a:r>
              <a:rPr lang="fr-CA" sz="4400" dirty="0"/>
              <a:t>lo</a:t>
            </a:r>
            <a:r>
              <a:rPr lang="fr-CA" sz="4400" dirty="0">
                <a:solidFill>
                  <a:srgbClr val="FF6600"/>
                </a:solidFill>
              </a:rPr>
              <a:t>y</a:t>
            </a:r>
            <a:r>
              <a:rPr lang="fr-CA" sz="4400" dirty="0"/>
              <a:t>er</a:t>
            </a:r>
          </a:p>
          <a:p>
            <a:endParaRPr lang="fr-CA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059832" y="1817529"/>
            <a:ext cx="2071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vo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499992" y="1817529"/>
            <a:ext cx="2071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ons</a:t>
            </a:r>
            <a:endParaRPr lang="fr-CA" sz="8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1368152" cy="12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984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A855C951-787E-C542-85CC-1F07F23AF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276872"/>
            <a:ext cx="8219256" cy="384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4800" dirty="0"/>
              <a:t>Tu es prêt!</a:t>
            </a:r>
          </a:p>
          <a:p>
            <a:pPr marL="0" indent="0">
              <a:buNone/>
            </a:pPr>
            <a:r>
              <a:rPr lang="fr-CA" sz="4800" dirty="0"/>
              <a:t>Tu es prête!</a:t>
            </a:r>
          </a:p>
          <a:p>
            <a:pPr marL="0" indent="0">
              <a:buNone/>
            </a:pPr>
            <a:r>
              <a:rPr lang="fr-CA" sz="3600" dirty="0"/>
              <a:t>À toi de lire ces mots!</a:t>
            </a:r>
          </a:p>
        </p:txBody>
      </p:sp>
      <p:pic>
        <p:nvPicPr>
          <p:cNvPr id="8" name="image12.jpeg">
            <a:extLst>
              <a:ext uri="{FF2B5EF4-FFF2-40B4-BE49-F238E27FC236}">
                <a16:creationId xmlns:a16="http://schemas.microsoft.com/office/drawing/2014/main" id="{BED4A392-EB2E-C245-A9C0-E30EBE17464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2372" y="260648"/>
            <a:ext cx="4296132" cy="547061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4F9E389-1555-0948-9709-D3BB48BAECA1}"/>
              </a:ext>
            </a:extLst>
          </p:cNvPr>
          <p:cNvSpPr txBox="1"/>
          <p:nvPr/>
        </p:nvSpPr>
        <p:spPr>
          <a:xfrm>
            <a:off x="6091501" y="6406966"/>
            <a:ext cx="2595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00" dirty="0"/>
              <a:t>© Futé | Matériel protégé par des droits d’auteurs.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3375DBC-1F29-D14D-A2F5-CEAB14D0C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01" y="5846393"/>
            <a:ext cx="1071895" cy="4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139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118</Words>
  <Application>Microsoft Macintosh PowerPoint</Application>
  <PresentationFormat>Affichage à l'écran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Thème Office</vt:lpstr>
      <vt:lpstr>Des mots difficiles! mots du chapitre 3</vt:lpstr>
      <vt:lpstr>Présentation PowerPoint</vt:lpstr>
      <vt:lpstr>ec</vt:lpstr>
      <vt:lpstr>ci</vt:lpstr>
      <vt:lpstr>ien</vt:lpstr>
      <vt:lpstr>s</vt:lpstr>
      <vt:lpstr>es</vt:lpstr>
      <vt:lpstr>Présentation PowerPoint</vt:lpstr>
      <vt:lpstr>Présentation PowerPoint</vt:lpstr>
      <vt:lpstr>ette</vt:lpstr>
      <vt:lpstr>y</vt:lpstr>
      <vt:lpstr>Présentation PowerPoint</vt:lpstr>
    </vt:vector>
  </TitlesOfParts>
  <Company>HP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spectacle</dc:title>
  <dc:creator>Genevieve</dc:creator>
  <cp:lastModifiedBy>Utilisateur Microsoft Office</cp:lastModifiedBy>
  <cp:revision>29</cp:revision>
  <dcterms:created xsi:type="dcterms:W3CDTF">2018-10-07T21:59:08Z</dcterms:created>
  <dcterms:modified xsi:type="dcterms:W3CDTF">2021-09-08T00:43:29Z</dcterms:modified>
</cp:coreProperties>
</file>